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0"/>
  </p:notesMasterIdLst>
  <p:sldIdLst>
    <p:sldId id="257" r:id="rId3"/>
    <p:sldId id="280" r:id="rId4"/>
    <p:sldId id="282" r:id="rId5"/>
    <p:sldId id="283" r:id="rId6"/>
    <p:sldId id="284" r:id="rId7"/>
    <p:sldId id="285" r:id="rId8"/>
    <p:sldId id="286" r:id="rId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979" autoAdjust="0"/>
  </p:normalViewPr>
  <p:slideViewPr>
    <p:cSldViewPr snapToGrid="0">
      <p:cViewPr varScale="1">
        <p:scale>
          <a:sx n="67" d="100"/>
          <a:sy n="67" d="100"/>
        </p:scale>
        <p:origin x="82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6419B6-B62C-4504-9ADA-AC3E162C8C91}" type="datetimeFigureOut">
              <a:rPr lang="pt-BR" smtClean="0"/>
              <a:t>09/04/2026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2C167-FD53-4405-BDA0-5210238C6E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566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2C167-FD53-4405-BDA0-5210238C6E99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1964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E5079-7DBA-4B2B-B1BB-55043B670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F3EEEA3B-BA8C-37CF-9A1A-1CC5AC921D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BF1370B6-47F1-13E7-6B46-A88584449A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878CC94-4B9F-6C98-71C7-AF6D817FE1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2C167-FD53-4405-BDA0-5210238C6E99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6586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8AC1C2-2727-EC5F-23BE-4A44450055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6E58DF32-F5FE-6497-0A82-A02A8A6EA7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86C11209-08A3-AE1E-0BD6-AE97EC7CFF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883B51A-A810-47C3-4014-70A3F91E85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2C167-FD53-4405-BDA0-5210238C6E99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9236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2B83E-6940-9864-9583-EA5AF44F0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73F56D3-B588-EE95-F1E8-D730F53F38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A6D7548B-B504-BF06-3DF9-5D229E7E3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DD85248-5659-A51C-1C54-39557C8B21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2C167-FD53-4405-BDA0-5210238C6E99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015463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EF75D8-DEAF-CCC8-778F-2A1C33678C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DE4E4627-820C-C51A-3DCB-BFC38202EC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BA082A83-933E-412A-4545-ED90DDD2FE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FD10396-D25F-07CE-761D-B60A1DD4C2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2C167-FD53-4405-BDA0-5210238C6E99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536009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EF75D8-DEAF-CCC8-778F-2A1C33678C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DE4E4627-820C-C51A-3DCB-BFC38202EC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BA082A83-933E-412A-4545-ED90DDD2FE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FD10396-D25F-07CE-761D-B60A1DD4C2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82C167-FD53-4405-BDA0-5210238C6E99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1919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9B52C0-A150-08D7-E670-98A2F5028A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AB1B03A-1D27-4C5A-E45B-D5775CC815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56632F-EBCB-4181-22E9-ED8086A53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CBD25-68F5-4B91-B955-6FB6C0216D6B}" type="datetimeFigureOut">
              <a:rPr lang="pt-BR" smtClean="0"/>
              <a:t>09/04/2026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DF5AC20-361D-4E2D-3FAB-848E9CF3F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870DCCA-0049-3EA1-9F5E-C5FEAE4BD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30907-9FA3-43DF-8422-FE33A3B7E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73415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770023-904E-92CE-8010-6C8BAA19F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307AD47-6771-4DF3-D5BE-E6E5719C55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0669DE5-6E12-BAD2-8F96-26D12DE66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CBD25-68F5-4B91-B955-6FB6C0216D6B}" type="datetimeFigureOut">
              <a:rPr lang="pt-BR" smtClean="0"/>
              <a:t>09/04/2026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815E0BC-8A53-01E5-5909-80CEE5F7E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A13F9C9-539D-A5D8-37C9-898219071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30907-9FA3-43DF-8422-FE33A3B7E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8972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AC7C624-9587-5C8C-953F-88163F6A87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402F194-8E0C-98FC-9F08-74EC6629E7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4C8CE86-232D-DAF6-B9D6-D0C0E3687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CBD25-68F5-4B91-B955-6FB6C0216D6B}" type="datetimeFigureOut">
              <a:rPr lang="pt-BR" smtClean="0"/>
              <a:t>09/04/2026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BCCD001-BB75-8C50-CCEC-4392C0723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EA1846C-B45F-E4CC-DD27-E320B5ABE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30907-9FA3-43DF-8422-FE33A3B7E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47169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0813" cy="685736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486557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40217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628134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995939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222295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0813" cy="685736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78332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06721E-BFE7-9653-5ED0-D193C8AB7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CFE4F4D-8384-A2A0-9AC8-21E3FCE51A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9E1548F-48CB-3D6F-3A24-B5C9278E8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CBD25-68F5-4B91-B955-6FB6C0216D6B}" type="datetimeFigureOut">
              <a:rPr lang="pt-BR" smtClean="0"/>
              <a:t>09/04/2026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B974AC0-96CF-C305-A6A4-20E84410A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C96186B-98E5-DA3E-2232-8E340FBBC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30907-9FA3-43DF-8422-FE33A3B7E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8187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F2E9E0-E2A8-C2D1-9322-7BE8DFC2E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4E5D439-F2C4-6B2E-31BA-D9AA63C904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1D0CB8F-3626-5D26-A760-DC3220C38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CBD25-68F5-4B91-B955-6FB6C0216D6B}" type="datetimeFigureOut">
              <a:rPr lang="pt-BR" smtClean="0"/>
              <a:t>09/04/2026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C529B88-D108-5F03-6CE3-9ECBFD4A7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249FA24-7E7C-9035-E99E-893CAE38E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30907-9FA3-43DF-8422-FE33A3B7E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0671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FAFF12-91D3-D1C4-D309-730234C60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3DCEFFE-0AAD-071A-5681-4F0E75E5DE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ED75497-7ADA-A0BD-7305-30FD91578D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2EDF490-FCA8-123E-71B5-86D79376A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CBD25-68F5-4B91-B955-6FB6C0216D6B}" type="datetimeFigureOut">
              <a:rPr lang="pt-BR" smtClean="0"/>
              <a:t>09/04/2026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B9F9042-03A4-293E-B5BF-DF3251463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9D1E023-A403-F255-B535-E23548DAC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30907-9FA3-43DF-8422-FE33A3B7E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8000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1D3081-96F8-8506-DF71-6C8A7D880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F248E18-363C-EEC0-FD07-C37C0A723B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699E11E-1502-2C73-CB16-FE3951207F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1197A789-013A-342B-74AB-5B82872C5C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04FC3AC-0D5B-4561-6AD0-5558B9B75C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0DCF6864-CBBA-62C0-6140-06E786E480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CBD25-68F5-4B91-B955-6FB6C0216D6B}" type="datetimeFigureOut">
              <a:rPr lang="pt-BR" smtClean="0"/>
              <a:t>09/04/2026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AB0847B-818E-DB4B-6CC4-47CB65D75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F5A2D7FA-B3B1-7238-3133-C31B49FF5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30907-9FA3-43DF-8422-FE33A3B7E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5251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CAA122-ECE5-BE59-AAC5-FBFB1FFBC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80944ED-37D6-9776-7BD3-3FB20925B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CBD25-68F5-4B91-B955-6FB6C0216D6B}" type="datetimeFigureOut">
              <a:rPr lang="pt-BR" smtClean="0"/>
              <a:t>09/04/2026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F3625EA-2FB8-7514-CFAD-9B886BF7E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6DA03F9-63AF-F546-4D64-4FF6D1A1C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30907-9FA3-43DF-8422-FE33A3B7E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6369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59459BC8-176A-2AE3-8094-B2289C816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CBD25-68F5-4B91-B955-6FB6C0216D6B}" type="datetimeFigureOut">
              <a:rPr lang="pt-BR" smtClean="0"/>
              <a:t>09/04/2026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1603DCE-99E2-75B4-EC01-4E3E2C94B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1DBF7F0-A2C8-6DDD-2C6B-0E573EA71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30907-9FA3-43DF-8422-FE33A3B7E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0320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AEAEE1-1093-6738-DBED-8861CA5C4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67CDF91-B658-6F88-AC4F-FFD84D6E3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0A8E318-4C74-6EED-279F-43EDD743B8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5390DE6-A9F0-7A34-3720-76A1293BB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CBD25-68F5-4B91-B955-6FB6C0216D6B}" type="datetimeFigureOut">
              <a:rPr lang="pt-BR" smtClean="0"/>
              <a:t>09/04/2026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6510DB5-E012-BBE3-BDA9-CFAC1ABED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58AE661-FB4C-6270-4476-960B4B3FF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30907-9FA3-43DF-8422-FE33A3B7E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3154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0EBA72-7D4D-F7C9-B94C-D288C83BD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5308A72A-235E-31E4-54B4-781F81025B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D4A2428-7193-CE58-6337-F9D72F671E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8B5D174-5D20-5F31-C0EA-9B996BF52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CBD25-68F5-4B91-B955-6FB6C0216D6B}" type="datetimeFigureOut">
              <a:rPr lang="pt-BR" smtClean="0"/>
              <a:t>09/04/2026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6BC63F6-F4AD-807A-0DD0-3FE9C388E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C3BC94A-CA88-1170-9302-EFC9AFFEE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30907-9FA3-43DF-8422-FE33A3B7E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5151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2CC48DB-886C-6416-806B-9B7E0A040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4CEC731-8A74-0F3C-96FB-A38A4C6BE2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FF744EB-300B-77C7-6F83-879AFE68DC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CBD25-68F5-4B91-B955-6FB6C0216D6B}" type="datetimeFigureOut">
              <a:rPr lang="pt-BR" smtClean="0"/>
              <a:t>09/04/2026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9DEB95A-ECF7-08F9-09A8-B5A499433A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4BB9B8E-43A1-ED1A-B194-AB15888BAE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30907-9FA3-43DF-8422-FE33A3B7EB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24600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1"/>
            <a:ext cx="12190813" cy="685736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41212" y="621539"/>
            <a:ext cx="50800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973155" y="2135758"/>
            <a:ext cx="6248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0828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32377" y="4474845"/>
            <a:ext cx="515442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spcBef>
                <a:spcPts val="140"/>
              </a:spcBef>
            </a:pPr>
            <a:r>
              <a:rPr lang="pt-BR" sz="2400" b="1" dirty="0">
                <a:latin typeface="Carlito"/>
                <a:cs typeface="Carlito"/>
              </a:rPr>
              <a:t>Sífilis</a:t>
            </a:r>
            <a:endParaRPr sz="2400" b="1" dirty="0">
              <a:latin typeface="Carlito"/>
              <a:cs typeface="Carlito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03705" y="4946397"/>
            <a:ext cx="1430147" cy="607695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EBBBDEAD-EB1A-918C-E9C0-6C7A3C8862BE}"/>
              </a:ext>
            </a:extLst>
          </p:cNvPr>
          <p:cNvSpPr txBox="1"/>
          <p:nvPr/>
        </p:nvSpPr>
        <p:spPr>
          <a:xfrm>
            <a:off x="4266936" y="5230926"/>
            <a:ext cx="36853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b="1" dirty="0">
                <a:latin typeface="Carlito"/>
                <a:cs typeface="Carlito"/>
              </a:rPr>
              <a:t>GERÊNCIA</a:t>
            </a:r>
            <a:r>
              <a:rPr lang="pt-BR" sz="1800" b="1" spc="-95" dirty="0">
                <a:latin typeface="Carlito"/>
                <a:cs typeface="Carlito"/>
              </a:rPr>
              <a:t> </a:t>
            </a:r>
            <a:r>
              <a:rPr lang="pt-BR" sz="1800" b="1" dirty="0">
                <a:latin typeface="Carlito"/>
                <a:cs typeface="Carlito"/>
              </a:rPr>
              <a:t>DE</a:t>
            </a:r>
            <a:r>
              <a:rPr lang="pt-BR" sz="1800" b="1" spc="-95" dirty="0">
                <a:latin typeface="Carlito"/>
                <a:cs typeface="Carlito"/>
              </a:rPr>
              <a:t> </a:t>
            </a:r>
            <a:r>
              <a:rPr lang="pt-BR" sz="1800" b="1" dirty="0">
                <a:latin typeface="Carlito"/>
                <a:cs typeface="Carlito"/>
              </a:rPr>
              <a:t>VIGILÂNCIA</a:t>
            </a:r>
            <a:r>
              <a:rPr lang="pt-BR" sz="1800" b="1" spc="-75" dirty="0">
                <a:latin typeface="Carlito"/>
                <a:cs typeface="Carlito"/>
              </a:rPr>
              <a:t> </a:t>
            </a:r>
            <a:r>
              <a:rPr lang="pt-BR" sz="1800" b="1" dirty="0">
                <a:latin typeface="Carlito"/>
                <a:cs typeface="Carlito"/>
              </a:rPr>
              <a:t>EM</a:t>
            </a:r>
            <a:r>
              <a:rPr lang="pt-BR" sz="1800" b="1" spc="-85" dirty="0">
                <a:latin typeface="Carlito"/>
                <a:cs typeface="Carlito"/>
              </a:rPr>
              <a:t> </a:t>
            </a:r>
            <a:r>
              <a:rPr lang="pt-BR" sz="1800" b="1" spc="-10" dirty="0">
                <a:latin typeface="Carlito"/>
                <a:cs typeface="Carlito"/>
              </a:rPr>
              <a:t>SAÚDE</a:t>
            </a:r>
            <a:endParaRPr lang="pt-BR" sz="1800" dirty="0">
              <a:latin typeface="Carlito"/>
              <a:cs typeface="Carlito"/>
            </a:endParaRPr>
          </a:p>
          <a:p>
            <a:endParaRPr lang="pt-BR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D26EDF1-56AF-3D5A-7A80-259C974521BC}"/>
              </a:ext>
            </a:extLst>
          </p:cNvPr>
          <p:cNvSpPr txBox="1"/>
          <p:nvPr/>
        </p:nvSpPr>
        <p:spPr>
          <a:xfrm>
            <a:off x="8561294" y="5692591"/>
            <a:ext cx="2274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Daniela Bastos Silveira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4068639B-ACAB-3B51-0E8C-CF994001E58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11" t="20726" r="64282" b="17492"/>
          <a:stretch>
            <a:fillRect/>
          </a:stretch>
        </p:blipFill>
        <p:spPr>
          <a:xfrm>
            <a:off x="4680641" y="90536"/>
            <a:ext cx="6097554" cy="6537112"/>
          </a:xfrm>
          <a:prstGeom prst="rect">
            <a:avLst/>
          </a:prstGeom>
        </p:spPr>
      </p:pic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E210186A-1741-B2A9-0332-1EBE8C1E1A11}"/>
              </a:ext>
            </a:extLst>
          </p:cNvPr>
          <p:cNvSpPr/>
          <p:nvPr/>
        </p:nvSpPr>
        <p:spPr>
          <a:xfrm>
            <a:off x="1294645" y="2263366"/>
            <a:ext cx="3277354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Casos por unidade notificadora</a:t>
            </a:r>
          </a:p>
        </p:txBody>
      </p:sp>
    </p:spTree>
    <p:extLst>
      <p:ext uri="{BB962C8B-B14F-4D97-AF65-F5344CB8AC3E}">
        <p14:creationId xmlns:p14="http://schemas.microsoft.com/office/powerpoint/2010/main" val="1576250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A93359-0F6C-FF15-DD6B-D40A06458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73F75B1-AE54-54C6-71F6-B283896721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183" t="21122" r="24183" b="20924"/>
          <a:stretch>
            <a:fillRect/>
          </a:stretch>
        </p:blipFill>
        <p:spPr>
          <a:xfrm>
            <a:off x="4961299" y="181069"/>
            <a:ext cx="6817259" cy="6491335"/>
          </a:xfrm>
          <a:prstGeom prst="rect">
            <a:avLst/>
          </a:prstGeom>
        </p:spPr>
      </p:pic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02713BEE-7B56-A009-00C2-93AA35AFFDC7}"/>
              </a:ext>
            </a:extLst>
          </p:cNvPr>
          <p:cNvSpPr/>
          <p:nvPr/>
        </p:nvSpPr>
        <p:spPr>
          <a:xfrm>
            <a:off x="1421394" y="2254313"/>
            <a:ext cx="3277354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Casos por unidade notificadora</a:t>
            </a:r>
          </a:p>
        </p:txBody>
      </p:sp>
    </p:spTree>
    <p:extLst>
      <p:ext uri="{BB962C8B-B14F-4D97-AF65-F5344CB8AC3E}">
        <p14:creationId xmlns:p14="http://schemas.microsoft.com/office/powerpoint/2010/main" val="4103927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3593F-91C4-0BB2-72BC-3C4184BE6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6473BFA2-E292-B056-9464-6C9F9DA07EB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891" t="19802" r="81510" b="11683"/>
          <a:stretch>
            <a:fillRect/>
          </a:stretch>
        </p:blipFill>
        <p:spPr>
          <a:xfrm>
            <a:off x="5486400" y="144855"/>
            <a:ext cx="5251010" cy="6391747"/>
          </a:xfrm>
          <a:prstGeom prst="rect">
            <a:avLst/>
          </a:prstGeom>
        </p:spPr>
      </p:pic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C606E28-D623-1592-EDCD-0628D863BD31}"/>
              </a:ext>
            </a:extLst>
          </p:cNvPr>
          <p:cNvSpPr/>
          <p:nvPr/>
        </p:nvSpPr>
        <p:spPr>
          <a:xfrm>
            <a:off x="2064190" y="2272420"/>
            <a:ext cx="3277354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Casos por bairro de residência</a:t>
            </a:r>
          </a:p>
        </p:txBody>
      </p:sp>
    </p:spTree>
    <p:extLst>
      <p:ext uri="{BB962C8B-B14F-4D97-AF65-F5344CB8AC3E}">
        <p14:creationId xmlns:p14="http://schemas.microsoft.com/office/powerpoint/2010/main" val="1631259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017F7E-5060-2935-C423-2F8569F9EF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9C88C08D-066D-B1AD-BF01-425C1D30AFD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9604" t="20462" r="63763" b="30825"/>
          <a:stretch>
            <a:fillRect/>
          </a:stretch>
        </p:blipFill>
        <p:spPr>
          <a:xfrm>
            <a:off x="5341544" y="570367"/>
            <a:ext cx="4517680" cy="5576935"/>
          </a:xfrm>
          <a:prstGeom prst="rect">
            <a:avLst/>
          </a:prstGeom>
        </p:spPr>
      </p:pic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FB878B56-9018-3FAD-C4BF-79762B7CA350}"/>
              </a:ext>
            </a:extLst>
          </p:cNvPr>
          <p:cNvSpPr/>
          <p:nvPr/>
        </p:nvSpPr>
        <p:spPr>
          <a:xfrm>
            <a:off x="2064190" y="2272420"/>
            <a:ext cx="3277354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Casos por bairro de residência</a:t>
            </a:r>
          </a:p>
        </p:txBody>
      </p:sp>
    </p:spTree>
    <p:extLst>
      <p:ext uri="{BB962C8B-B14F-4D97-AF65-F5344CB8AC3E}">
        <p14:creationId xmlns:p14="http://schemas.microsoft.com/office/powerpoint/2010/main" val="2315845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6FC588-66DF-0BB9-4497-819EEC17D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F8C4C16C-684C-F3F4-D648-E0F9ED275FAF}"/>
              </a:ext>
            </a:extLst>
          </p:cNvPr>
          <p:cNvSpPr/>
          <p:nvPr/>
        </p:nvSpPr>
        <p:spPr>
          <a:xfrm>
            <a:off x="4100513" y="657932"/>
            <a:ext cx="5098656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Casos de sífilis congênita</a:t>
            </a:r>
          </a:p>
        </p:txBody>
      </p:sp>
      <p:graphicFrame>
        <p:nvGraphicFramePr>
          <p:cNvPr id="2" name="Tabela 2">
            <a:extLst>
              <a:ext uri="{FF2B5EF4-FFF2-40B4-BE49-F238E27FC236}">
                <a16:creationId xmlns:a16="http://schemas.microsoft.com/office/drawing/2014/main" id="{0B1AF69F-B6CE-4E0E-92D9-CA9DF8FD0F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931254"/>
              </p:ext>
            </p:extLst>
          </p:nvPr>
        </p:nvGraphicFramePr>
        <p:xfrm>
          <a:off x="2214563" y="2286000"/>
          <a:ext cx="8443912" cy="27003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735">
                  <a:extLst>
                    <a:ext uri="{9D8B030D-6E8A-4147-A177-3AD203B41FA5}">
                      <a16:colId xmlns:a16="http://schemas.microsoft.com/office/drawing/2014/main" val="3047476236"/>
                    </a:ext>
                  </a:extLst>
                </a:gridCol>
                <a:gridCol w="2146262">
                  <a:extLst>
                    <a:ext uri="{9D8B030D-6E8A-4147-A177-3AD203B41FA5}">
                      <a16:colId xmlns:a16="http://schemas.microsoft.com/office/drawing/2014/main" val="4198893712"/>
                    </a:ext>
                  </a:extLst>
                </a:gridCol>
                <a:gridCol w="2259856">
                  <a:extLst>
                    <a:ext uri="{9D8B030D-6E8A-4147-A177-3AD203B41FA5}">
                      <a16:colId xmlns:a16="http://schemas.microsoft.com/office/drawing/2014/main" val="1012682810"/>
                    </a:ext>
                  </a:extLst>
                </a:gridCol>
                <a:gridCol w="2203059">
                  <a:extLst>
                    <a:ext uri="{9D8B030D-6E8A-4147-A177-3AD203B41FA5}">
                      <a16:colId xmlns:a16="http://schemas.microsoft.com/office/drawing/2014/main" val="2900178497"/>
                    </a:ext>
                  </a:extLst>
                </a:gridCol>
              </a:tblGrid>
              <a:tr h="986211">
                <a:tc>
                  <a:txBody>
                    <a:bodyPr/>
                    <a:lstStyle/>
                    <a:p>
                      <a:r>
                        <a:rPr lang="pt-BR" dirty="0"/>
                        <a:t>ANO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SÍFILIS EM GESTANTE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SÍFILIS CONGÊNITA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PERCENTUAL DE GESTANTES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2332996"/>
                  </a:ext>
                </a:extLst>
              </a:tr>
              <a:tr h="571376">
                <a:tc>
                  <a:txBody>
                    <a:bodyPr/>
                    <a:lstStyle/>
                    <a:p>
                      <a:r>
                        <a:rPr lang="pt-BR" dirty="0"/>
                        <a:t>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191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35%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2227489"/>
                  </a:ext>
                </a:extLst>
              </a:tr>
              <a:tr h="571376">
                <a:tc>
                  <a:txBody>
                    <a:bodyPr/>
                    <a:lstStyle/>
                    <a:p>
                      <a:r>
                        <a:rPr lang="pt-BR" dirty="0"/>
                        <a:t>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22%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1405256"/>
                  </a:ext>
                </a:extLst>
              </a:tr>
              <a:tr h="571376"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78408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4357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6FC588-66DF-0BB9-4497-819EEC17D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F8C4C16C-684C-F3F4-D648-E0F9ED275FAF}"/>
              </a:ext>
            </a:extLst>
          </p:cNvPr>
          <p:cNvSpPr/>
          <p:nvPr/>
        </p:nvSpPr>
        <p:spPr>
          <a:xfrm>
            <a:off x="1346738" y="0"/>
            <a:ext cx="10845262" cy="674545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pt-BR" sz="2400" dirty="0"/>
          </a:p>
          <a:p>
            <a:pPr algn="ctr">
              <a:lnSpc>
                <a:spcPct val="150000"/>
              </a:lnSpc>
            </a:pPr>
            <a:endParaRPr lang="pt-BR" sz="2400" dirty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pt-BR" sz="2400" dirty="0">
                <a:solidFill>
                  <a:schemeClr val="tx1"/>
                </a:solidFill>
              </a:rPr>
              <a:t>    </a:t>
            </a:r>
            <a:r>
              <a:rPr lang="pt-BR" sz="2400" b="1" dirty="0">
                <a:solidFill>
                  <a:schemeClr val="tx1"/>
                </a:solidFill>
              </a:rPr>
              <a:t>Algumas ações:</a:t>
            </a:r>
          </a:p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tx1"/>
                </a:solidFill>
              </a:rPr>
              <a:t>Descentralização do tratamento para sífilis para 9 unidades básicas;</a:t>
            </a:r>
          </a:p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tx1"/>
                </a:solidFill>
              </a:rPr>
              <a:t>Implementação e capacitação do Salus;</a:t>
            </a:r>
          </a:p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tx1"/>
                </a:solidFill>
              </a:rPr>
              <a:t>Implementação do acesso na urgência através do </a:t>
            </a:r>
            <a:r>
              <a:rPr lang="pt-BR" sz="2000" dirty="0" err="1">
                <a:solidFill>
                  <a:schemeClr val="tx1"/>
                </a:solidFill>
              </a:rPr>
              <a:t>telessaúde</a:t>
            </a:r>
            <a:r>
              <a:rPr lang="pt-BR" sz="2000" dirty="0">
                <a:solidFill>
                  <a:schemeClr val="tx1"/>
                </a:solidFill>
              </a:rPr>
              <a:t> para ampliação do acesso e redução do tempo de espera;</a:t>
            </a:r>
          </a:p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tx1"/>
                </a:solidFill>
              </a:rPr>
              <a:t>Capacitação sobre diagnóstico, tratamento, técnica de aplicação </a:t>
            </a:r>
            <a:r>
              <a:rPr lang="pt-BR" sz="2000" dirty="0" err="1">
                <a:solidFill>
                  <a:schemeClr val="tx1"/>
                </a:solidFill>
              </a:rPr>
              <a:t>ventroglútea</a:t>
            </a:r>
            <a:r>
              <a:rPr lang="pt-BR" sz="2000" dirty="0">
                <a:solidFill>
                  <a:schemeClr val="tx1"/>
                </a:solidFill>
              </a:rPr>
              <a:t> e anafilaxia;   </a:t>
            </a:r>
          </a:p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tx1"/>
                </a:solidFill>
              </a:rPr>
              <a:t>Produção de material educativo;</a:t>
            </a:r>
          </a:p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tx1"/>
                </a:solidFill>
              </a:rPr>
              <a:t>Postagem nas redes sociais;</a:t>
            </a:r>
          </a:p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tx1"/>
                </a:solidFill>
              </a:rPr>
              <a:t>Incentivo das unidades ao aumento  das testagens</a:t>
            </a:r>
          </a:p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tx1"/>
                </a:solidFill>
              </a:rPr>
              <a:t>Grupo de Trabalho ,com reuniões mensais.</a:t>
            </a:r>
          </a:p>
          <a:p>
            <a:pPr marL="342900" indent="-342900" 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dirty="0">
                <a:solidFill>
                  <a:schemeClr val="tx1"/>
                </a:solidFill>
              </a:rPr>
              <a:t>Criação de protocolo e </a:t>
            </a:r>
            <a:r>
              <a:rPr lang="pt-BR" sz="2000">
                <a:solidFill>
                  <a:schemeClr val="tx1"/>
                </a:solidFill>
              </a:rPr>
              <a:t>portaria municipal.</a:t>
            </a:r>
            <a:endParaRPr lang="pt-BR" sz="2000" dirty="0">
              <a:solidFill>
                <a:schemeClr val="tx1"/>
              </a:solidFill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pt-BR" sz="2000" dirty="0">
              <a:solidFill>
                <a:schemeClr val="tx1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285195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140</Words>
  <Application>Microsoft Office PowerPoint</Application>
  <PresentationFormat>Widescreen</PresentationFormat>
  <Paragraphs>38</Paragraphs>
  <Slides>7</Slides>
  <Notes>6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Carlito</vt:lpstr>
      <vt:lpstr>Tema do Office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Elenice Sales da Costa</dc:creator>
  <cp:lastModifiedBy>Bruno Maciel</cp:lastModifiedBy>
  <cp:revision>127</cp:revision>
  <dcterms:created xsi:type="dcterms:W3CDTF">2024-07-31T21:08:41Z</dcterms:created>
  <dcterms:modified xsi:type="dcterms:W3CDTF">2026-04-09T13:31:10Z</dcterms:modified>
</cp:coreProperties>
</file>